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245"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10/10/2019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10/10/2019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10/10/2019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10/10/2019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10/10/2019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10/10/2019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FYBAF SEM I </a:t>
            </a:r>
            <a:endParaRPr lang="en-IN" dirty="0"/>
          </a:p>
        </p:txBody>
      </p:sp>
      <p:sp>
        <p:nvSpPr>
          <p:cNvPr id="2" name="Title 1"/>
          <p:cNvSpPr>
            <a:spLocks noGrp="1"/>
          </p:cNvSpPr>
          <p:nvPr>
            <p:ph type="ctrTitle"/>
          </p:nvPr>
        </p:nvSpPr>
        <p:spPr/>
        <p:txBody>
          <a:bodyPr/>
          <a:lstStyle/>
          <a:p>
            <a:r>
              <a:rPr lang="en-US" dirty="0" smtClean="0"/>
              <a:t>Financial Accounting I </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31620" y="2377440"/>
          <a:ext cx="6080760" cy="2078482"/>
        </p:xfrm>
        <a:graphic>
          <a:graphicData uri="http://schemas.openxmlformats.org/drawingml/2006/table">
            <a:tbl>
              <a:tblPr/>
              <a:tblGrid>
                <a:gridCol w="525780"/>
                <a:gridCol w="2857500"/>
                <a:gridCol w="2697480"/>
              </a:tblGrid>
              <a:tr h="0">
                <a:tc>
                  <a:txBody>
                    <a:bodyPr/>
                    <a:lstStyle/>
                    <a:p>
                      <a:pPr>
                        <a:lnSpc>
                          <a:spcPct val="115000"/>
                        </a:lnSpc>
                        <a:spcAft>
                          <a:spcPts val="0"/>
                        </a:spcAft>
                      </a:pPr>
                      <a:r>
                        <a:rPr lang="en-US" sz="1200">
                          <a:latin typeface="Calibri"/>
                          <a:ea typeface="Calibri"/>
                          <a:cs typeface="Mangal"/>
                        </a:rPr>
                        <a:t>No.</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Revenue receipts (RR)</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Capital receipts</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200">
                          <a:latin typeface="Calibri"/>
                          <a:ea typeface="Calibri"/>
                          <a:cs typeface="Mangal"/>
                        </a:rPr>
                        <a:t>1</a:t>
                      </a:r>
                      <a:endParaRPr lang="en-IN" sz="1100">
                        <a:latin typeface="Calibri"/>
                        <a:ea typeface="Calibri"/>
                        <a:cs typeface="Mangal"/>
                      </a:endParaRPr>
                    </a:p>
                    <a:p>
                      <a:pPr>
                        <a:lnSpc>
                          <a:spcPct val="115000"/>
                        </a:lnSpc>
                        <a:spcAft>
                          <a:spcPts val="0"/>
                        </a:spcAft>
                      </a:pPr>
                      <a:r>
                        <a:rPr lang="en-US" sz="1200">
                          <a:latin typeface="Calibri"/>
                          <a:ea typeface="Calibri"/>
                          <a:cs typeface="Mangal"/>
                        </a:rPr>
                        <a:t>2</a:t>
                      </a:r>
                      <a:endParaRPr lang="en-IN" sz="1100">
                        <a:latin typeface="Calibri"/>
                        <a:ea typeface="Calibri"/>
                        <a:cs typeface="Mangal"/>
                      </a:endParaRPr>
                    </a:p>
                    <a:p>
                      <a:pPr>
                        <a:lnSpc>
                          <a:spcPct val="115000"/>
                        </a:lnSpc>
                        <a:spcAft>
                          <a:spcPts val="0"/>
                        </a:spcAft>
                      </a:pPr>
                      <a:r>
                        <a:rPr lang="en-US" sz="1200">
                          <a:latin typeface="Calibri"/>
                          <a:ea typeface="Calibri"/>
                          <a:cs typeface="Mangal"/>
                        </a:rPr>
                        <a:t>3</a:t>
                      </a:r>
                      <a:endParaRPr lang="en-IN" sz="1100">
                        <a:latin typeface="Calibri"/>
                        <a:ea typeface="Calibri"/>
                        <a:cs typeface="Mangal"/>
                      </a:endParaRPr>
                    </a:p>
                    <a:p>
                      <a:pPr>
                        <a:lnSpc>
                          <a:spcPct val="115000"/>
                        </a:lnSpc>
                        <a:spcAft>
                          <a:spcPts val="0"/>
                        </a:spcAft>
                      </a:pPr>
                      <a:r>
                        <a:rPr lang="en-US" sz="1200">
                          <a:latin typeface="Calibri"/>
                          <a:ea typeface="Calibri"/>
                          <a:cs typeface="Mangal"/>
                        </a:rPr>
                        <a:t>4</a:t>
                      </a:r>
                      <a:endParaRPr lang="en-IN" sz="1100">
                        <a:latin typeface="Calibri"/>
                        <a:ea typeface="Calibri"/>
                        <a:cs typeface="Mangal"/>
                      </a:endParaRPr>
                    </a:p>
                    <a:p>
                      <a:pPr>
                        <a:lnSpc>
                          <a:spcPct val="115000"/>
                        </a:lnSpc>
                        <a:spcAft>
                          <a:spcPts val="0"/>
                        </a:spcAft>
                      </a:pPr>
                      <a:r>
                        <a:rPr lang="en-US" sz="1200">
                          <a:latin typeface="Calibri"/>
                          <a:ea typeface="Calibri"/>
                          <a:cs typeface="Mangal"/>
                        </a:rPr>
                        <a:t>5</a:t>
                      </a:r>
                      <a:endParaRPr lang="en-IN" sz="1100">
                        <a:latin typeface="Calibri"/>
                        <a:ea typeface="Calibri"/>
                        <a:cs typeface="Mangal"/>
                      </a:endParaRPr>
                    </a:p>
                    <a:p>
                      <a:pPr>
                        <a:lnSpc>
                          <a:spcPct val="115000"/>
                        </a:lnSpc>
                        <a:spcAft>
                          <a:spcPts val="0"/>
                        </a:spcAft>
                      </a:pPr>
                      <a:r>
                        <a:rPr lang="en-US" sz="1200">
                          <a:latin typeface="Calibri"/>
                          <a:ea typeface="Calibri"/>
                          <a:cs typeface="Mangal"/>
                        </a:rPr>
                        <a:t>6</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RR pertains to business activity.</a:t>
                      </a:r>
                      <a:endParaRPr lang="en-IN" sz="1100">
                        <a:latin typeface="Calibri"/>
                        <a:ea typeface="Calibri"/>
                        <a:cs typeface="Mangal"/>
                      </a:endParaRPr>
                    </a:p>
                    <a:p>
                      <a:pPr>
                        <a:lnSpc>
                          <a:spcPct val="115000"/>
                        </a:lnSpc>
                        <a:spcAft>
                          <a:spcPts val="0"/>
                        </a:spcAft>
                      </a:pPr>
                      <a:r>
                        <a:rPr lang="en-US" sz="1200">
                          <a:latin typeface="Calibri"/>
                          <a:ea typeface="Calibri"/>
                          <a:cs typeface="Mangal"/>
                        </a:rPr>
                        <a:t>Examples are RR from sale of goods, fees, interest, dividend, royalty.</a:t>
                      </a:r>
                      <a:endParaRPr lang="en-IN" sz="1100">
                        <a:latin typeface="Calibri"/>
                        <a:ea typeface="Calibri"/>
                        <a:cs typeface="Mangal"/>
                      </a:endParaRPr>
                    </a:p>
                    <a:p>
                      <a:pPr>
                        <a:lnSpc>
                          <a:spcPct val="115000"/>
                        </a:lnSpc>
                        <a:spcAft>
                          <a:spcPts val="0"/>
                        </a:spcAft>
                      </a:pPr>
                      <a:r>
                        <a:rPr lang="en-US" sz="1200">
                          <a:latin typeface="Calibri"/>
                          <a:ea typeface="Calibri"/>
                          <a:cs typeface="Mangal"/>
                        </a:rPr>
                        <a:t>RR pertaining to current year is shown as income in P&amp;L a/c; RR pertaining to future period is shown as liability in balance sheet.</a:t>
                      </a:r>
                      <a:endParaRPr lang="en-IN" sz="1100">
                        <a:latin typeface="Calibri"/>
                        <a:ea typeface="Calibri"/>
                        <a:cs typeface="Mangal"/>
                      </a:endParaRPr>
                    </a:p>
                    <a:p>
                      <a:pPr>
                        <a:lnSpc>
                          <a:spcPct val="115000"/>
                        </a:lnSpc>
                        <a:spcAft>
                          <a:spcPts val="0"/>
                        </a:spcAft>
                      </a:pPr>
                      <a:r>
                        <a:rPr lang="en-US" sz="1200">
                          <a:latin typeface="Calibri"/>
                          <a:ea typeface="Calibri"/>
                          <a:cs typeface="Mangal"/>
                        </a:rPr>
                        <a:t>RR need not be returned/refunded.</a:t>
                      </a:r>
                      <a:endParaRPr lang="en-IN" sz="1100">
                        <a:latin typeface="Calibri"/>
                        <a:ea typeface="Calibri"/>
                        <a:cs typeface="Mangal"/>
                      </a:endParaRPr>
                    </a:p>
                    <a:p>
                      <a:pPr>
                        <a:lnSpc>
                          <a:spcPct val="115000"/>
                        </a:lnSpc>
                        <a:spcAft>
                          <a:spcPts val="0"/>
                        </a:spcAft>
                      </a:pPr>
                      <a:r>
                        <a:rPr lang="en-US" sz="1200">
                          <a:latin typeface="Calibri"/>
                          <a:ea typeface="Calibri"/>
                          <a:cs typeface="Mangal"/>
                        </a:rPr>
                        <a:t>RR is recurring in nature.</a:t>
                      </a:r>
                      <a:endParaRPr lang="en-IN" sz="1100">
                        <a:latin typeface="Calibri"/>
                        <a:ea typeface="Calibri"/>
                        <a:cs typeface="Mangal"/>
                      </a:endParaRPr>
                    </a:p>
                    <a:p>
                      <a:pPr>
                        <a:lnSpc>
                          <a:spcPct val="115000"/>
                        </a:lnSpc>
                        <a:spcAft>
                          <a:spcPts val="0"/>
                        </a:spcAft>
                      </a:pPr>
                      <a:r>
                        <a:rPr lang="en-US" sz="1200">
                          <a:latin typeface="Calibri"/>
                          <a:ea typeface="Calibri"/>
                          <a:cs typeface="Mangal"/>
                        </a:rPr>
                        <a:t>RR increases profits and funds</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latin typeface="Calibri"/>
                          <a:ea typeface="Calibri"/>
                          <a:cs typeface="Mangal"/>
                        </a:rPr>
                        <a:t>CR pertains to financing activity.</a:t>
                      </a:r>
                      <a:endParaRPr lang="en-IN" sz="1100" dirty="0">
                        <a:latin typeface="Calibri"/>
                        <a:ea typeface="Calibri"/>
                        <a:cs typeface="Mangal"/>
                      </a:endParaRPr>
                    </a:p>
                    <a:p>
                      <a:pPr>
                        <a:lnSpc>
                          <a:spcPct val="115000"/>
                        </a:lnSpc>
                        <a:spcAft>
                          <a:spcPts val="0"/>
                        </a:spcAft>
                      </a:pPr>
                      <a:r>
                        <a:rPr lang="en-US" sz="1200" dirty="0">
                          <a:latin typeface="Calibri"/>
                          <a:ea typeface="Calibri"/>
                          <a:cs typeface="Mangal"/>
                        </a:rPr>
                        <a:t>Examples are capital from owner, loans from bank etc.</a:t>
                      </a:r>
                      <a:endParaRPr lang="en-IN" sz="1100" dirty="0">
                        <a:latin typeface="Calibri"/>
                        <a:ea typeface="Calibri"/>
                        <a:cs typeface="Mangal"/>
                      </a:endParaRPr>
                    </a:p>
                    <a:p>
                      <a:pPr>
                        <a:lnSpc>
                          <a:spcPct val="115000"/>
                        </a:lnSpc>
                        <a:spcAft>
                          <a:spcPts val="0"/>
                        </a:spcAft>
                      </a:pPr>
                      <a:r>
                        <a:rPr lang="en-US" sz="1200" dirty="0">
                          <a:latin typeface="Calibri"/>
                          <a:ea typeface="Calibri"/>
                          <a:cs typeface="Mangal"/>
                        </a:rPr>
                        <a:t>CR is shown as liability in balance sheet.</a:t>
                      </a:r>
                      <a:endParaRPr lang="en-IN" sz="1100" dirty="0">
                        <a:latin typeface="Calibri"/>
                        <a:ea typeface="Calibri"/>
                        <a:cs typeface="Mangal"/>
                      </a:endParaRPr>
                    </a:p>
                    <a:p>
                      <a:pPr>
                        <a:lnSpc>
                          <a:spcPct val="115000"/>
                        </a:lnSpc>
                        <a:spcAft>
                          <a:spcPts val="0"/>
                        </a:spcAft>
                      </a:pPr>
                      <a:r>
                        <a:rPr lang="en-US" sz="1200" dirty="0">
                          <a:latin typeface="Calibri"/>
                          <a:ea typeface="Calibri"/>
                          <a:cs typeface="Mangal"/>
                        </a:rPr>
                        <a:t>CR may be returned back.</a:t>
                      </a:r>
                      <a:endParaRPr lang="en-IN" sz="1100" dirty="0">
                        <a:latin typeface="Calibri"/>
                        <a:ea typeface="Calibri"/>
                        <a:cs typeface="Mangal"/>
                      </a:endParaRPr>
                    </a:p>
                    <a:p>
                      <a:pPr>
                        <a:lnSpc>
                          <a:spcPct val="115000"/>
                        </a:lnSpc>
                        <a:spcAft>
                          <a:spcPts val="0"/>
                        </a:spcAft>
                      </a:pPr>
                      <a:r>
                        <a:rPr lang="en-US" sz="1200" dirty="0">
                          <a:latin typeface="Calibri"/>
                          <a:ea typeface="Calibri"/>
                          <a:cs typeface="Mangal"/>
                        </a:rPr>
                        <a:t>CR is non-recurring in nature.</a:t>
                      </a:r>
                      <a:endParaRPr lang="en-IN" sz="1100" dirty="0">
                        <a:latin typeface="Calibri"/>
                        <a:ea typeface="Calibri"/>
                        <a:cs typeface="Mangal"/>
                      </a:endParaRPr>
                    </a:p>
                    <a:p>
                      <a:pPr>
                        <a:lnSpc>
                          <a:spcPct val="115000"/>
                        </a:lnSpc>
                        <a:spcAft>
                          <a:spcPts val="0"/>
                        </a:spcAft>
                      </a:pPr>
                      <a:r>
                        <a:rPr lang="en-US" sz="1200" dirty="0">
                          <a:latin typeface="Calibri"/>
                          <a:ea typeface="Calibri"/>
                          <a:cs typeface="Mangal"/>
                        </a:rPr>
                        <a:t>CR increases funds available for investment, but may reduce profits as interest is to be paid on loans obtained.</a:t>
                      </a:r>
                      <a:endParaRPr lang="en-IN" sz="11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Calibri" pitchFamily="34" charset="0"/>
                <a:ea typeface="Calibri" pitchFamily="34" charset="0"/>
                <a:cs typeface="Mangal" pitchFamily="18" charset="0"/>
              </a:rPr>
              <a:t> REVENUE RECEIPTS VS. CAPIATAL RECEIPTS: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31620" y="1641348"/>
          <a:ext cx="6080760" cy="3476752"/>
        </p:xfrm>
        <a:graphic>
          <a:graphicData uri="http://schemas.openxmlformats.org/drawingml/2006/table">
            <a:tbl>
              <a:tblPr/>
              <a:tblGrid>
                <a:gridCol w="525780"/>
                <a:gridCol w="2914650"/>
                <a:gridCol w="2640330"/>
              </a:tblGrid>
              <a:tr h="0">
                <a:tc>
                  <a:txBody>
                    <a:bodyPr/>
                    <a:lstStyle/>
                    <a:p>
                      <a:pPr>
                        <a:lnSpc>
                          <a:spcPct val="115000"/>
                        </a:lnSpc>
                        <a:spcAft>
                          <a:spcPts val="0"/>
                        </a:spcAft>
                      </a:pPr>
                      <a:r>
                        <a:rPr lang="en-US" sz="1200" dirty="0">
                          <a:latin typeface="Calibri"/>
                          <a:ea typeface="Calibri"/>
                          <a:cs typeface="Mangal"/>
                        </a:rPr>
                        <a:t>NO.</a:t>
                      </a:r>
                      <a:endParaRPr lang="en-IN" sz="11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u="sng">
                          <a:latin typeface="Calibri"/>
                          <a:ea typeface="Calibri"/>
                          <a:cs typeface="Mangal"/>
                        </a:rPr>
                        <a:t>REVENUE EXPENDITURE (RE)</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u="sng">
                          <a:latin typeface="Calibri"/>
                          <a:ea typeface="Calibri"/>
                          <a:cs typeface="Mangal"/>
                        </a:rPr>
                        <a:t>CAPIATAL EXPENDITURE (CE)</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200">
                          <a:latin typeface="Calibri"/>
                          <a:ea typeface="Calibri"/>
                          <a:cs typeface="Mangal"/>
                        </a:rPr>
                        <a:t>1</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u="sng">
                          <a:latin typeface="Calibri"/>
                          <a:ea typeface="Calibri"/>
                          <a:cs typeface="Mangal"/>
                        </a:rPr>
                        <a:t>RE</a:t>
                      </a:r>
                      <a:r>
                        <a:rPr lang="en-US" sz="1200">
                          <a:latin typeface="Calibri"/>
                          <a:ea typeface="Calibri"/>
                          <a:cs typeface="Mangal"/>
                        </a:rPr>
                        <a:t>pertains to business activity.</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CE pertains to investing activity.</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200">
                          <a:latin typeface="Calibri"/>
                          <a:ea typeface="Calibri"/>
                          <a:cs typeface="Mangal"/>
                        </a:rPr>
                        <a:t>2</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RE helps to run a business.</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CE helps to set up and develop a business.</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200">
                          <a:latin typeface="Calibri"/>
                          <a:ea typeface="Calibri"/>
                          <a:cs typeface="Mangal"/>
                        </a:rPr>
                        <a:t>3</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RE helps to maintain an assets.</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CE helps to acquire new assets.</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200">
                          <a:latin typeface="Calibri"/>
                          <a:ea typeface="Calibri"/>
                          <a:cs typeface="Mangal"/>
                        </a:rPr>
                        <a:t>4</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Examples are RE for purchase of goods, fees paid etc. </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Examples are fixed assets like machines, investment in shares.</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200">
                          <a:latin typeface="Calibri"/>
                          <a:ea typeface="Calibri"/>
                          <a:cs typeface="Mangal"/>
                        </a:rPr>
                        <a:t>5</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RE pertaining to current year is shown as expenses in P&amp;L a/c; RE pertaining to future period is shown as assets in balance sheet.</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CE is shown as assets in balance sheet.</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200">
                          <a:latin typeface="Calibri"/>
                          <a:ea typeface="Calibri"/>
                          <a:cs typeface="Mangal"/>
                        </a:rPr>
                        <a:t>6</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Money on RE is irretrievably gone. It cannot be recovered.</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latin typeface="Calibri"/>
                          <a:ea typeface="Calibri"/>
                          <a:cs typeface="Mangal"/>
                        </a:rPr>
                        <a:t>Money on CE may come back on sale of assets or investment.</a:t>
                      </a:r>
                      <a:endParaRPr lang="en-IN" sz="11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200">
                          <a:latin typeface="Calibri"/>
                          <a:ea typeface="Calibri"/>
                          <a:cs typeface="Mangal"/>
                        </a:rPr>
                        <a:t>7</a:t>
                      </a:r>
                      <a:endParaRPr lang="en-IN" sz="1100">
                        <a:latin typeface="Calibri"/>
                        <a:ea typeface="Calibri"/>
                        <a:cs typeface="Mangal"/>
                      </a:endParaRPr>
                    </a:p>
                    <a:p>
                      <a:pPr>
                        <a:lnSpc>
                          <a:spcPct val="115000"/>
                        </a:lnSpc>
                        <a:spcAft>
                          <a:spcPts val="0"/>
                        </a:spcAft>
                      </a:pPr>
                      <a:r>
                        <a:rPr lang="en-US" sz="1200">
                          <a:latin typeface="Calibri"/>
                          <a:ea typeface="Calibri"/>
                          <a:cs typeface="Mangal"/>
                        </a:rPr>
                        <a:t>8</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Calibri"/>
                          <a:ea typeface="Calibri"/>
                          <a:cs typeface="Mangal"/>
                        </a:rPr>
                        <a:t>RE is recurring in nature.</a:t>
                      </a:r>
                      <a:endParaRPr lang="en-IN" sz="1100">
                        <a:latin typeface="Calibri"/>
                        <a:ea typeface="Calibri"/>
                        <a:cs typeface="Mangal"/>
                      </a:endParaRPr>
                    </a:p>
                    <a:p>
                      <a:pPr>
                        <a:lnSpc>
                          <a:spcPct val="115000"/>
                        </a:lnSpc>
                        <a:spcAft>
                          <a:spcPts val="0"/>
                        </a:spcAft>
                      </a:pPr>
                      <a:r>
                        <a:rPr lang="en-US" sz="1200">
                          <a:latin typeface="Calibri"/>
                          <a:ea typeface="Calibri"/>
                          <a:cs typeface="Mangal"/>
                        </a:rPr>
                        <a:t>RE reduces both funds and profits of the current year.</a:t>
                      </a:r>
                      <a:endParaRPr lang="en-IN" sz="110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latin typeface="Calibri"/>
                          <a:ea typeface="Calibri"/>
                          <a:cs typeface="Mangal"/>
                        </a:rPr>
                        <a:t>CE is non-recurring in nature</a:t>
                      </a:r>
                      <a:endParaRPr lang="en-IN" sz="1100" dirty="0">
                        <a:latin typeface="Calibri"/>
                        <a:ea typeface="Calibri"/>
                        <a:cs typeface="Mangal"/>
                      </a:endParaRPr>
                    </a:p>
                    <a:p>
                      <a:pPr>
                        <a:lnSpc>
                          <a:spcPct val="115000"/>
                        </a:lnSpc>
                        <a:spcAft>
                          <a:spcPts val="0"/>
                        </a:spcAft>
                      </a:pPr>
                      <a:r>
                        <a:rPr lang="en-US" sz="1200" dirty="0">
                          <a:latin typeface="Calibri"/>
                          <a:ea typeface="Calibri"/>
                          <a:cs typeface="Mangal"/>
                        </a:rPr>
                        <a:t>CE decreases funds but may increase profits in future from use of assets/interest earned on investment etc.</a:t>
                      </a:r>
                      <a:endParaRPr lang="en-IN" sz="11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355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chemeClr val="tx1"/>
                </a:solidFill>
                <a:effectLst/>
                <a:latin typeface="Calibri" pitchFamily="34" charset="0"/>
                <a:ea typeface="Calibri" pitchFamily="34" charset="0"/>
                <a:cs typeface="Mangal" pitchFamily="18" charset="0"/>
              </a:rPr>
              <a:t>REVENUE EXPENDITURE VS. CAPIATAL EXPENDITURE: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t>1. </a:t>
            </a:r>
            <a:r>
              <a:rPr lang="en-US" b="1" dirty="0" smtClean="0"/>
              <a:t>Accounting records business, investment and trading activities:</a:t>
            </a:r>
            <a:endParaRPr lang="en-IN" dirty="0" smtClean="0"/>
          </a:p>
          <a:p>
            <a:pPr>
              <a:buNone/>
            </a:pPr>
            <a:r>
              <a:rPr lang="en-US" dirty="0" smtClean="0"/>
              <a:t>    Accounting is the recording and reporting of business transactions. Business transactions involve activities of actual business, investment and financing.</a:t>
            </a:r>
            <a:endParaRPr lang="en-IN" dirty="0" smtClean="0"/>
          </a:p>
          <a:p>
            <a:pPr>
              <a:buNone/>
            </a:pPr>
            <a:r>
              <a:rPr lang="en-US" dirty="0" smtClean="0"/>
              <a:t>2. </a:t>
            </a:r>
            <a:r>
              <a:rPr lang="en-US" b="1" dirty="0" smtClean="0"/>
              <a:t>Business activities give rise to revenue in come &amp; revenue expenditure</a:t>
            </a:r>
            <a:endParaRPr lang="en-IN" dirty="0" smtClean="0"/>
          </a:p>
          <a:p>
            <a:pPr>
              <a:buNone/>
            </a:pPr>
            <a:r>
              <a:rPr lang="en-US" dirty="0" smtClean="0"/>
              <a:t>Business covers all activities carried out to earn profits. Business activities of trading, manufacturing and services give rise to revenue receipts and revenue expenditure.</a:t>
            </a:r>
            <a:endParaRPr lang="en-IN" dirty="0" smtClean="0"/>
          </a:p>
          <a:p>
            <a:endParaRPr lang="en-IN" dirty="0"/>
          </a:p>
        </p:txBody>
      </p:sp>
      <p:sp>
        <p:nvSpPr>
          <p:cNvPr id="2" name="Title 1"/>
          <p:cNvSpPr>
            <a:spLocks noGrp="1"/>
          </p:cNvSpPr>
          <p:nvPr>
            <p:ph type="title"/>
          </p:nvPr>
        </p:nvSpPr>
        <p:spPr/>
        <p:txBody>
          <a:bodyPr>
            <a:normAutofit fontScale="90000"/>
          </a:bodyPr>
          <a:lstStyle/>
          <a:p>
            <a:r>
              <a:rPr lang="en-US" sz="2700" b="1" u="sng" dirty="0" smtClean="0"/>
              <a:t>CAPITAL AND REVENUE:EXPENDITURE AND RECEIPTS NOTES:</a:t>
            </a:r>
            <a:r>
              <a:rPr lang="en-IN" dirty="0" smtClean="0"/>
              <a:t/>
            </a:r>
            <a:br>
              <a:rPr lang="en-IN" dirty="0" smtClean="0"/>
            </a:b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85000" lnSpcReduction="10000"/>
          </a:bodyPr>
          <a:lstStyle/>
          <a:p>
            <a:pPr>
              <a:buNone/>
            </a:pPr>
            <a:r>
              <a:rPr lang="en-US" dirty="0" smtClean="0"/>
              <a:t>3.</a:t>
            </a:r>
            <a:r>
              <a:rPr lang="en-US" b="1" dirty="0" smtClean="0"/>
              <a:t> Investment activities give rise to capital expenditure:</a:t>
            </a:r>
            <a:endParaRPr lang="en-IN" dirty="0" smtClean="0"/>
          </a:p>
          <a:p>
            <a:pPr>
              <a:buNone/>
            </a:pPr>
            <a:r>
              <a:rPr lang="en-US" dirty="0" smtClean="0"/>
              <a:t>  In order to produce goods, a manufacturer must invest in machinery, factory, etc. such machinery, factory buildings etc. are called assets.</a:t>
            </a:r>
            <a:endParaRPr lang="en-IN" dirty="0" smtClean="0"/>
          </a:p>
          <a:p>
            <a:pPr>
              <a:buNone/>
            </a:pPr>
            <a:r>
              <a:rPr lang="en-US" dirty="0" smtClean="0"/>
              <a:t>4. </a:t>
            </a:r>
            <a:r>
              <a:rPr lang="en-US" b="1" dirty="0" smtClean="0"/>
              <a:t>Financing activities give rise to capital receipts</a:t>
            </a:r>
            <a:r>
              <a:rPr lang="en-US" dirty="0" smtClean="0"/>
              <a:t>:</a:t>
            </a:r>
            <a:endParaRPr lang="en-IN" dirty="0" smtClean="0"/>
          </a:p>
          <a:p>
            <a:pPr>
              <a:buNone/>
            </a:pPr>
            <a:r>
              <a:rPr lang="en-US" dirty="0" smtClean="0"/>
              <a:t>Capital means the money put in the business by the owner. Capital also includes the goods or assets brought in the business by the owner. If his own money is not enough, the businessman has to borrow money from banks etc. such loans, which must be paid back sometime in future, are called liabilities. Obtaining money through capital and loans capital receipts and is known as financing activity.</a:t>
            </a:r>
            <a:endParaRPr lang="en-IN" dirty="0" smtClean="0"/>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CAPITAL EXPENDITURE:</a:t>
            </a:r>
            <a:r>
              <a:rPr lang="en-IN" dirty="0" smtClean="0"/>
              <a:t/>
            </a:r>
            <a:br>
              <a:rPr lang="en-IN" dirty="0" smtClean="0"/>
            </a:br>
            <a:endParaRPr lang="en-IN" dirty="0"/>
          </a:p>
        </p:txBody>
      </p:sp>
      <p:sp>
        <p:nvSpPr>
          <p:cNvPr id="3" name="Content Placeholder 2"/>
          <p:cNvSpPr>
            <a:spLocks noGrp="1"/>
          </p:cNvSpPr>
          <p:nvPr>
            <p:ph sz="quarter" idx="1"/>
          </p:nvPr>
        </p:nvSpPr>
        <p:spPr/>
        <p:txBody>
          <a:bodyPr/>
          <a:lstStyle/>
          <a:p>
            <a:pPr>
              <a:buNone/>
            </a:pPr>
            <a:r>
              <a:rPr lang="en-US" dirty="0" smtClean="0"/>
              <a:t> </a:t>
            </a:r>
            <a:r>
              <a:rPr lang="en-US" dirty="0" smtClean="0"/>
              <a:t>Eric Kohler has defined capital expenditure as “expenditure intended to benefit future periods: An addition to fixed assets. The term is generally restricted to expenditure that add fixed assets units or that have the effect of increasing the capacity, efficiency, life span or economy of operation of an existing asset.</a:t>
            </a:r>
            <a:endParaRPr lang="en-IN" dirty="0" smtClean="0"/>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CHARACTERISTICS</a:t>
            </a:r>
            <a:endParaRPr lang="en-IN" dirty="0"/>
          </a:p>
        </p:txBody>
      </p:sp>
      <p:sp>
        <p:nvSpPr>
          <p:cNvPr id="3" name="Content Placeholder 2"/>
          <p:cNvSpPr>
            <a:spLocks noGrp="1"/>
          </p:cNvSpPr>
          <p:nvPr>
            <p:ph sz="quarter" idx="1"/>
          </p:nvPr>
        </p:nvSpPr>
        <p:spPr/>
        <p:txBody>
          <a:bodyPr/>
          <a:lstStyle/>
          <a:p>
            <a:pPr>
              <a:buNone/>
            </a:pPr>
            <a:r>
              <a:rPr lang="en-US" dirty="0" smtClean="0"/>
              <a:t>1. Long-term benefits</a:t>
            </a:r>
            <a:endParaRPr lang="en-IN" dirty="0" smtClean="0"/>
          </a:p>
          <a:p>
            <a:pPr>
              <a:buNone/>
            </a:pPr>
            <a:r>
              <a:rPr lang="en-US" dirty="0" smtClean="0"/>
              <a:t>2. Investing activity</a:t>
            </a:r>
            <a:endParaRPr lang="en-IN" dirty="0" smtClean="0"/>
          </a:p>
          <a:p>
            <a:pPr>
              <a:buNone/>
            </a:pPr>
            <a:r>
              <a:rPr lang="en-US" dirty="0" smtClean="0"/>
              <a:t>3. Recoverable</a:t>
            </a:r>
            <a:endParaRPr lang="en-IN" dirty="0" smtClean="0"/>
          </a:p>
          <a:p>
            <a:pPr>
              <a:buNone/>
            </a:pPr>
            <a:r>
              <a:rPr lang="en-US" dirty="0" smtClean="0"/>
              <a:t>4. non-recurring</a:t>
            </a:r>
            <a:endParaRPr lang="en-IN" dirty="0" smtClean="0"/>
          </a:p>
          <a:p>
            <a:pPr>
              <a:buNone/>
            </a:pPr>
            <a:r>
              <a:rPr lang="en-US" dirty="0" smtClean="0"/>
              <a:t>5. effect on funds &amp; profits</a:t>
            </a:r>
            <a:endParaRPr lang="en-IN" dirty="0" smtClean="0"/>
          </a:p>
          <a:p>
            <a:pPr>
              <a:buNone/>
            </a:pPr>
            <a:r>
              <a:rPr lang="en-US" dirty="0" smtClean="0"/>
              <a:t>6. disclosure in final A/c</a:t>
            </a:r>
            <a:endParaRPr lang="en-IN" dirty="0" smtClean="0"/>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REVENUE EXPENDITURE:</a:t>
            </a:r>
            <a:r>
              <a:rPr lang="en-IN" dirty="0" smtClean="0"/>
              <a:t/>
            </a:r>
            <a:br>
              <a:rPr lang="en-IN" dirty="0" smtClean="0"/>
            </a:br>
            <a:endParaRPr lang="en-IN" dirty="0"/>
          </a:p>
        </p:txBody>
      </p:sp>
      <p:sp>
        <p:nvSpPr>
          <p:cNvPr id="3" name="Content Placeholder 2"/>
          <p:cNvSpPr>
            <a:spLocks noGrp="1"/>
          </p:cNvSpPr>
          <p:nvPr>
            <p:ph sz="quarter" idx="1"/>
          </p:nvPr>
        </p:nvSpPr>
        <p:spPr/>
        <p:txBody>
          <a:bodyPr/>
          <a:lstStyle/>
          <a:p>
            <a:pPr>
              <a:buNone/>
            </a:pPr>
            <a:r>
              <a:rPr lang="en-US" dirty="0" smtClean="0"/>
              <a:t>Eric </a:t>
            </a:r>
            <a:r>
              <a:rPr lang="en-US" dirty="0" err="1" smtClean="0"/>
              <a:t>kohler</a:t>
            </a:r>
            <a:r>
              <a:rPr lang="en-US" dirty="0" smtClean="0"/>
              <a:t> has defined revenue expenditure as “an expenditure changed against operation; a term used to contrast with capital expenditure. Revenue expenditure, as opposed to capital expenditure, has no future benefits. The items of expenditure having immediate or short-term benefits are treated as revenue expenditure.</a:t>
            </a:r>
            <a:endParaRPr lang="en-IN" dirty="0" smtClean="0"/>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CHARACTRISTICS</a:t>
            </a:r>
            <a:endParaRPr lang="en-IN" dirty="0"/>
          </a:p>
        </p:txBody>
      </p:sp>
      <p:sp>
        <p:nvSpPr>
          <p:cNvPr id="3" name="Content Placeholder 2"/>
          <p:cNvSpPr>
            <a:spLocks noGrp="1"/>
          </p:cNvSpPr>
          <p:nvPr>
            <p:ph sz="quarter" idx="1"/>
          </p:nvPr>
        </p:nvSpPr>
        <p:spPr/>
        <p:txBody>
          <a:bodyPr/>
          <a:lstStyle/>
          <a:p>
            <a:pPr>
              <a:buNone/>
            </a:pPr>
            <a:r>
              <a:rPr lang="en-US" dirty="0" smtClean="0"/>
              <a:t>1. business activity</a:t>
            </a:r>
            <a:endParaRPr lang="en-IN" dirty="0" smtClean="0"/>
          </a:p>
          <a:p>
            <a:pPr>
              <a:buNone/>
            </a:pPr>
            <a:r>
              <a:rPr lang="en-US" dirty="0" smtClean="0"/>
              <a:t>2. maintain assets</a:t>
            </a:r>
            <a:endParaRPr lang="en-IN" dirty="0" smtClean="0"/>
          </a:p>
          <a:p>
            <a:pPr>
              <a:buNone/>
            </a:pPr>
            <a:r>
              <a:rPr lang="en-US" dirty="0" smtClean="0"/>
              <a:t>3. not recoverable</a:t>
            </a:r>
            <a:endParaRPr lang="en-IN" dirty="0" smtClean="0"/>
          </a:p>
          <a:p>
            <a:pPr>
              <a:buNone/>
            </a:pPr>
            <a:r>
              <a:rPr lang="en-US" dirty="0" smtClean="0"/>
              <a:t>4. Recurring</a:t>
            </a:r>
            <a:endParaRPr lang="en-IN" dirty="0" smtClean="0"/>
          </a:p>
          <a:p>
            <a:pPr>
              <a:buNone/>
            </a:pPr>
            <a:r>
              <a:rPr lang="en-US" dirty="0" smtClean="0"/>
              <a:t>5. Reduces funds and profits</a:t>
            </a:r>
            <a:endParaRPr lang="en-IN" dirty="0" smtClean="0"/>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CAPITAL RECEIPTS:</a:t>
            </a:r>
            <a:r>
              <a:rPr lang="en-IN" dirty="0" smtClean="0"/>
              <a:t/>
            </a:r>
            <a:br>
              <a:rPr lang="en-IN" dirty="0" smtClean="0"/>
            </a:br>
            <a:endParaRPr lang="en-IN" dirty="0"/>
          </a:p>
        </p:txBody>
      </p:sp>
      <p:sp>
        <p:nvSpPr>
          <p:cNvPr id="3" name="Content Placeholder 2"/>
          <p:cNvSpPr>
            <a:spLocks noGrp="1"/>
          </p:cNvSpPr>
          <p:nvPr>
            <p:ph sz="quarter" idx="1"/>
          </p:nvPr>
        </p:nvSpPr>
        <p:spPr/>
        <p:txBody>
          <a:bodyPr/>
          <a:lstStyle/>
          <a:p>
            <a:pPr>
              <a:buNone/>
            </a:pPr>
            <a:r>
              <a:rPr lang="en-US" dirty="0" smtClean="0"/>
              <a:t> </a:t>
            </a:r>
            <a:r>
              <a:rPr lang="en-US" dirty="0" smtClean="0"/>
              <a:t>capital receipts means an amount received by a course of its financing activity (obtaining money as capital or loan or sale of assets). Capital receipts are non-recurring in nature.</a:t>
            </a:r>
            <a:endParaRPr lang="en-IN" dirty="0" smtClean="0"/>
          </a:p>
          <a:p>
            <a:pPr>
              <a:buNone/>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REVENUE RECEIPTS</a:t>
            </a:r>
            <a:r>
              <a:rPr lang="en-IN" dirty="0" smtClean="0"/>
              <a:t/>
            </a:r>
            <a:br>
              <a:rPr lang="en-IN" dirty="0" smtClean="0"/>
            </a:br>
            <a:endParaRPr lang="en-IN" dirty="0"/>
          </a:p>
        </p:txBody>
      </p:sp>
      <p:sp>
        <p:nvSpPr>
          <p:cNvPr id="3" name="Content Placeholder 2"/>
          <p:cNvSpPr>
            <a:spLocks noGrp="1"/>
          </p:cNvSpPr>
          <p:nvPr>
            <p:ph sz="quarter" idx="1"/>
          </p:nvPr>
        </p:nvSpPr>
        <p:spPr/>
        <p:txBody>
          <a:bodyPr/>
          <a:lstStyle/>
          <a:p>
            <a:pPr>
              <a:buNone/>
            </a:pPr>
            <a:r>
              <a:rPr lang="en-US" dirty="0" smtClean="0"/>
              <a:t>revenue receipts means the receipts from customers for sale of goods, for services given, or for use of finds or use of assets.</a:t>
            </a:r>
            <a:endParaRPr lang="en-IN" dirty="0" smtClean="0"/>
          </a:p>
          <a:p>
            <a:pPr>
              <a:buNone/>
            </a:pPr>
            <a:endParaRPr lang="en-IN"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TotalTime>
  <Words>780</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Civic</vt:lpstr>
      <vt:lpstr>Concourse</vt:lpstr>
      <vt:lpstr>Financial Accounting I </vt:lpstr>
      <vt:lpstr>CAPITAL AND REVENUE:EXPENDITURE AND RECEIPTS NOTES: </vt:lpstr>
      <vt:lpstr>Slide 3</vt:lpstr>
      <vt:lpstr>CAPITAL EXPENDITURE: </vt:lpstr>
      <vt:lpstr>CHARACTERISTICS</vt:lpstr>
      <vt:lpstr>REVENUE EXPENDITURE: </vt:lpstr>
      <vt:lpstr>CHARACTRISTICS</vt:lpstr>
      <vt:lpstr>CAPITAL RECEIPTS: </vt:lpstr>
      <vt:lpstr>REVENUE RECEIPTS </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 I </dc:title>
  <dc:creator>COMP</dc:creator>
  <cp:lastModifiedBy>lab</cp:lastModifiedBy>
  <cp:revision>5</cp:revision>
  <dcterms:created xsi:type="dcterms:W3CDTF">2006-08-16T00:00:00Z</dcterms:created>
  <dcterms:modified xsi:type="dcterms:W3CDTF">2019-10-10T07:46:56Z</dcterms:modified>
</cp:coreProperties>
</file>